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78" r:id="rId5"/>
    <p:sldId id="276" r:id="rId6"/>
    <p:sldId id="271" r:id="rId7"/>
    <p:sldId id="293" r:id="rId8"/>
    <p:sldId id="290" r:id="rId9"/>
    <p:sldId id="291" r:id="rId10"/>
    <p:sldId id="292" r:id="rId11"/>
    <p:sldId id="296" r:id="rId12"/>
    <p:sldId id="273" r:id="rId13"/>
    <p:sldId id="289" r:id="rId14"/>
    <p:sldId id="294" r:id="rId15"/>
    <p:sldId id="288" r:id="rId16"/>
    <p:sldId id="286" r:id="rId17"/>
    <p:sldId id="285" r:id="rId18"/>
    <p:sldId id="287" r:id="rId19"/>
    <p:sldId id="275" r:id="rId20"/>
    <p:sldId id="295" r:id="rId21"/>
    <p:sldId id="261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80CD-1229-4CB2-9170-E11AB8683C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C316-B041-4EF1-9E67-CCED4A7390BB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0A36-CD74-4860-A6D6-B54B4D578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124744"/>
            <a:ext cx="86409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El cambio demográfico 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y su impacto en la economía</a:t>
            </a:r>
          </a:p>
          <a:p>
            <a:pPr algn="ctr"/>
            <a:endParaRPr lang="es-ES" sz="2400" b="1" dirty="0" smtClean="0">
              <a:solidFill>
                <a:schemeClr val="bg1"/>
              </a:solidFill>
              <a:latin typeface="Minion Pro"/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Minion Pro"/>
              </a:rPr>
              <a:t>José María Fanelli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Minion Pro"/>
              </a:rPr>
              <a:t>Universidad de San Andrés - CONICET</a:t>
            </a:r>
          </a:p>
          <a:p>
            <a:pPr algn="just"/>
            <a:r>
              <a:rPr lang="es-ES" sz="3600" dirty="0" smtClean="0">
                <a:solidFill>
                  <a:srgbClr val="000000"/>
                </a:solidFill>
                <a:latin typeface="Minion Pro"/>
              </a:rPr>
              <a:t> </a:t>
            </a: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79712" y="4581128"/>
            <a:ext cx="56886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/>
                </a:solidFill>
                <a:latin typeface="Minion Pro"/>
              </a:rPr>
              <a:t>Taller de Cuentas Nacionales de Transferencia</a:t>
            </a:r>
          </a:p>
          <a:p>
            <a:pPr algn="ctr"/>
            <a:r>
              <a:rPr lang="es-ES" sz="1600" i="1" dirty="0" smtClean="0">
                <a:solidFill>
                  <a:schemeClr val="bg1"/>
                </a:solidFill>
                <a:latin typeface="Minion Pro"/>
              </a:rPr>
              <a:t> Buenos Aires, 20 de mayo de 2019</a:t>
            </a:r>
          </a:p>
          <a:p>
            <a:pPr algn="ctr"/>
            <a:r>
              <a:rPr lang="es-ES" sz="1600" i="1" dirty="0" smtClean="0">
                <a:solidFill>
                  <a:schemeClr val="bg1"/>
                </a:solidFill>
                <a:latin typeface="Minion Pro"/>
              </a:rPr>
              <a:t>Transferencia demográfica: oportunidades y desafíos</a:t>
            </a:r>
          </a:p>
          <a:p>
            <a:pPr algn="ctr"/>
            <a:r>
              <a:rPr lang="es-ES" sz="1600" i="1" dirty="0" smtClean="0">
                <a:solidFill>
                  <a:schemeClr val="bg1"/>
                </a:solidFill>
                <a:latin typeface="Minion Pro"/>
              </a:rPr>
              <a:t>CEPAL-CENEP </a:t>
            </a:r>
            <a:endParaRPr lang="es-MX" sz="1600" b="1" dirty="0" smtClean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350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620688"/>
            <a:ext cx="417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INVERSIÓN y TRANSICIÓN DEMOGRÁFICA</a:t>
            </a:r>
            <a:endParaRPr lang="es-E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7687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Conector recto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>
            <a:solidFill>
              <a:srgbClr val="1F0B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0" y="0"/>
            <a:ext cx="939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1F0B97"/>
                </a:solidFill>
              </a:rPr>
              <a:t>Latam</a:t>
            </a:r>
            <a:r>
              <a:rPr lang="es-ES" sz="2400" b="1" dirty="0" smtClean="0">
                <a:solidFill>
                  <a:srgbClr val="1F0B97"/>
                </a:solidFill>
              </a:rPr>
              <a:t> no está aprovechando el bono: invierte poco</a:t>
            </a:r>
            <a:endParaRPr lang="es-ES" sz="2400" b="1" u="sng" dirty="0">
              <a:solidFill>
                <a:srgbClr val="1F0B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4888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059832" y="2564904"/>
            <a:ext cx="257403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OECD = 36,9 Trillones</a:t>
            </a:r>
          </a:p>
          <a:p>
            <a:r>
              <a:rPr lang="es-ES" b="1" dirty="0" smtClean="0"/>
              <a:t>No OECD = 1,3 Trillones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755576" y="5877272"/>
            <a:ext cx="2142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Fuente: OECD (2016)</a:t>
            </a:r>
            <a:endParaRPr lang="es-E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rgbClr val="1F0B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1520" y="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1F0B97"/>
                </a:solidFill>
              </a:rPr>
              <a:t>Fondos de pensión: Fuera de OECD el desarrollo es muy inferior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4482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Ejemplo (II)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Espacio Fiscal, distribución y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sustentabilidad </a:t>
            </a: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073274"/>
            <a:ext cx="8391525" cy="38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699792" y="14127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Gini y redistribución fiscal (CEQ)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547500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Máximo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067944" y="1547500"/>
            <a:ext cx="12241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5.0% PIB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1547500"/>
            <a:ext cx="12241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8.3% PIB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72200" y="1484784"/>
            <a:ext cx="12241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3.5% PIB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8136904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Conector recto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79512" y="18864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Recursos Naturales y Recaudación Tributaria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14350"/>
            <a:ext cx="7776863" cy="543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600154" y="695980"/>
            <a:ext cx="43027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Demographic-driven evolution of aggregate fiscal redistributions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(% GDP)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705678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9208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64087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96752"/>
            <a:ext cx="61926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errar llave"/>
          <p:cNvSpPr/>
          <p:nvPr/>
        </p:nvSpPr>
        <p:spPr>
          <a:xfrm>
            <a:off x="3131840" y="908720"/>
            <a:ext cx="216024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6804248" y="126876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7596336" y="980728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Gini</a:t>
            </a:r>
            <a:endParaRPr lang="es-ES" sz="28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908720"/>
            <a:ext cx="539908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4482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Conclusión</a:t>
            </a:r>
            <a:endParaRPr lang="es-ES" sz="3600" dirty="0" smtClean="0">
              <a:solidFill>
                <a:srgbClr val="000000"/>
              </a:solidFill>
              <a:latin typeface="Minion Pro"/>
            </a:endParaRP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4482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600" b="1" dirty="0" smtClean="0">
              <a:solidFill>
                <a:schemeClr val="bg1"/>
              </a:solidFill>
              <a:latin typeface="Minion Pro"/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Enfoque del vínculo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Demografía-economía </a:t>
            </a: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39908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Elipse"/>
          <p:cNvSpPr/>
          <p:nvPr/>
        </p:nvSpPr>
        <p:spPr>
          <a:xfrm>
            <a:off x="3563888" y="936104"/>
            <a:ext cx="1080120" cy="1800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83568" y="2636912"/>
            <a:ext cx="2699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 smtClean="0">
                <a:solidFill>
                  <a:srgbClr val="00B0F0"/>
                </a:solidFill>
              </a:rPr>
              <a:t>Productividad por  trabajador </a:t>
            </a:r>
            <a:r>
              <a:rPr lang="es-ES" sz="2000" b="1" i="1" u="sng" dirty="0" smtClean="0">
                <a:solidFill>
                  <a:srgbClr val="00B0F0"/>
                </a:solidFill>
              </a:rPr>
              <a:t>efectivo</a:t>
            </a:r>
            <a:endParaRPr lang="es-ES" sz="2000" b="1" i="1" u="sng" dirty="0">
              <a:solidFill>
                <a:srgbClr val="00B0F0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987824" y="2420888"/>
            <a:ext cx="504056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4860032" y="908720"/>
            <a:ext cx="1080120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419872" y="3212976"/>
            <a:ext cx="269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u="sng" dirty="0" smtClean="0">
                <a:solidFill>
                  <a:srgbClr val="FF0000"/>
                </a:solidFill>
              </a:rPr>
              <a:t>Cambio estructural</a:t>
            </a:r>
            <a:endParaRPr lang="es-ES" sz="2000" b="1" i="1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4860032" y="2780928"/>
            <a:ext cx="28803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51520" y="4221088"/>
            <a:ext cx="2592288" cy="120032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b="1" dirty="0" smtClean="0"/>
              <a:t>Inversión productiva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Progreso técnico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</a:t>
            </a:r>
            <a:r>
              <a:rPr lang="el-GR" b="1" dirty="0" smtClean="0"/>
              <a:t>Δ</a:t>
            </a:r>
            <a:r>
              <a:rPr lang="es-ES" b="1" dirty="0" smtClean="0"/>
              <a:t> Capital Humano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Recursos Naturales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87824" y="4221088"/>
            <a:ext cx="3240360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 Sistema Educativo y SNI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Mercados financieros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Mercados de trabajo 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Gasto y tributación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Distribución de la riqueza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Asimetría demográfica global</a:t>
            </a:r>
            <a:endParaRPr lang="es-ES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444208" y="4221088"/>
            <a:ext cx="2592288" cy="1477328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b="1" dirty="0" smtClean="0"/>
              <a:t>Tamaño PET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Participación Mujer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Participación ancianos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SSS y ahorro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Salud</a:t>
            </a:r>
            <a:endParaRPr lang="es-ES" b="1" dirty="0"/>
          </a:p>
        </p:txBody>
      </p:sp>
      <p:sp>
        <p:nvSpPr>
          <p:cNvPr id="20" name="19 Elipse"/>
          <p:cNvSpPr/>
          <p:nvPr/>
        </p:nvSpPr>
        <p:spPr>
          <a:xfrm>
            <a:off x="6084168" y="980728"/>
            <a:ext cx="1080120" cy="1800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6444208" y="3068960"/>
            <a:ext cx="269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 smtClean="0">
                <a:solidFill>
                  <a:srgbClr val="00B050"/>
                </a:solidFill>
              </a:rPr>
              <a:t>Transición Demográfica</a:t>
            </a:r>
            <a:endParaRPr lang="es-ES" sz="2000" b="1" i="1" dirty="0">
              <a:solidFill>
                <a:srgbClr val="00B050"/>
              </a:solidFill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flipH="1" flipV="1">
            <a:off x="6876256" y="2708920"/>
            <a:ext cx="504056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1979712" y="3429000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4788024" y="3645024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7452320" y="3501008"/>
            <a:ext cx="0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07504" y="188640"/>
            <a:ext cx="8892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2060"/>
                </a:solidFill>
              </a:rPr>
              <a:t>Para explotar los dividendos hay que lidiar con un doble cambio estructural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547664" y="6309320"/>
            <a:ext cx="6192688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b="1" dirty="0" smtClean="0"/>
              <a:t>Instituciones y políticas públicas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4932040" y="59492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2267744" y="55172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7164288" y="57332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683568" y="3501008"/>
            <a:ext cx="232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>
                <a:solidFill>
                  <a:srgbClr val="00B050"/>
                </a:solidFill>
                <a:sym typeface="Wingdings" pitchFamily="2" charset="2"/>
              </a:rPr>
              <a:t>SEGUNDO DIVIDENDO</a:t>
            </a:r>
            <a:endParaRPr lang="es-ES" dirty="0"/>
          </a:p>
        </p:txBody>
      </p:sp>
      <p:sp>
        <p:nvSpPr>
          <p:cNvPr id="26" name="25 Rectángulo"/>
          <p:cNvSpPr/>
          <p:nvPr/>
        </p:nvSpPr>
        <p:spPr>
          <a:xfrm>
            <a:off x="6372200" y="3645024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>
                <a:solidFill>
                  <a:srgbClr val="00B050"/>
                </a:solidFill>
                <a:sym typeface="Wingdings" pitchFamily="2" charset="2"/>
              </a:rPr>
              <a:t>PRIMER DIVIDENDO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9" grpId="0"/>
      <p:bldP spid="13" grpId="0" animBg="1"/>
      <p:bldP spid="14" grpId="0" animBg="1"/>
      <p:bldP spid="19" grpId="0" animBg="1"/>
      <p:bldP spid="20" grpId="0" animBg="1"/>
      <p:bldP spid="21" grpId="0"/>
      <p:bldP spid="30" grpId="0" animBg="1"/>
      <p:bldP spid="24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23728" y="19168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smtClean="0">
                <a:solidFill>
                  <a:schemeClr val="bg1"/>
                </a:solidFill>
              </a:rPr>
              <a:t>Gracias!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7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7 CuadroTexto"/>
          <p:cNvSpPr txBox="1">
            <a:spLocks noChangeArrowheads="1"/>
          </p:cNvSpPr>
          <p:nvPr/>
        </p:nvSpPr>
        <p:spPr bwMode="auto">
          <a:xfrm>
            <a:off x="0" y="188640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/>
              <a:t> Enfoque: Dividendos + Estructura + Desarrollo Sostenible </a:t>
            </a:r>
            <a:r>
              <a:rPr lang="es-ES" sz="2400" b="1" u="sng" dirty="0" smtClean="0"/>
              <a:t> </a:t>
            </a:r>
            <a:endParaRPr lang="es-ES" sz="2400" b="1" u="sng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484784"/>
            <a:ext cx="87849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La transición demográfica es una oportunidad con restricciones para los países no desarrollados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Para América Latina o Africa, la transición genera dos dividendos de crecimiento que hay que explotar antes de la etapa de envejecimiento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Los dividendos no son automáticos y van acompañados de cambios estructurales: instituciones y políticas para coordinar ese cambio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El  objetivo de crecimiento es claro: “hay que hacerse rico antes de hacerse viejo” 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Pero el crecimiento debe respetar las restricciones que pone el desarrollo sostenible: recursos naturales y factores distributivos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endParaRPr lang="es-ES_tradnl" sz="2000" b="1" dirty="0"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6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977900" y="2854325"/>
          <a:ext cx="7362825" cy="1749425"/>
        </p:xfrm>
        <a:graphic>
          <a:graphicData uri="http://schemas.openxmlformats.org/presentationml/2006/ole">
            <p:oleObj spid="_x0000_s2050" name="Document" r:id="rId3" imgW="5868379" imgH="1402273" progId="Word.Document.8">
              <p:embed/>
            </p:oleObj>
          </a:graphicData>
        </a:graphic>
      </p:graphicFrame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5364088" y="4798893"/>
            <a:ext cx="377991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u="sng" dirty="0" smtClean="0">
                <a:solidFill>
                  <a:srgbClr val="002060"/>
                </a:solidFill>
              </a:rPr>
              <a:t>Número de trabajadores    </a:t>
            </a:r>
            <a:r>
              <a:rPr lang="es-ES" b="1" dirty="0" smtClean="0">
                <a:solidFill>
                  <a:srgbClr val="002060"/>
                </a:solidFill>
              </a:rPr>
              <a:t>(L) en relación con los habitantes  (N)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611560" y="5949280"/>
            <a:ext cx="8280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u="sng" dirty="0" smtClean="0">
                <a:solidFill>
                  <a:srgbClr val="002060"/>
                </a:solidFill>
              </a:rPr>
              <a:t>Productividad del trabajo</a:t>
            </a:r>
            <a:r>
              <a:rPr lang="es-ES" sz="2400" b="1" dirty="0" smtClean="0">
                <a:solidFill>
                  <a:srgbClr val="002060"/>
                </a:solidFill>
              </a:rPr>
              <a:t>                                                                 </a:t>
            </a:r>
            <a:r>
              <a:rPr lang="es-ES" b="1" dirty="0" smtClean="0">
                <a:solidFill>
                  <a:srgbClr val="002060"/>
                </a:solidFill>
              </a:rPr>
              <a:t>Ingreso (Y) producido por cada trabajador (L): es en función del CAPITAL ahorrado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 flipV="1">
            <a:off x="4355976" y="4006805"/>
            <a:ext cx="0" cy="18002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 flipV="1">
            <a:off x="6948264" y="3934797"/>
            <a:ext cx="0" cy="504057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 flipV="1">
            <a:off x="1547664" y="4006805"/>
            <a:ext cx="0" cy="792088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23528" y="4870901"/>
            <a:ext cx="30963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u="sng" dirty="0" smtClean="0">
                <a:solidFill>
                  <a:srgbClr val="002060"/>
                </a:solidFill>
              </a:rPr>
              <a:t>Meta de desarrollo </a:t>
            </a:r>
            <a:r>
              <a:rPr lang="es-ES" b="1" dirty="0" smtClean="0">
                <a:solidFill>
                  <a:srgbClr val="002060"/>
                </a:solidFill>
              </a:rPr>
              <a:t>Ingreso (</a:t>
            </a:r>
            <a:r>
              <a:rPr lang="es-ES" b="1" dirty="0" smtClean="0"/>
              <a:t>Y</a:t>
            </a:r>
            <a:r>
              <a:rPr lang="es-ES" b="1" dirty="0" smtClean="0">
                <a:solidFill>
                  <a:srgbClr val="002060"/>
                </a:solidFill>
              </a:rPr>
              <a:t>) por habitante (</a:t>
            </a:r>
            <a:r>
              <a:rPr lang="es-ES" b="1" dirty="0" smtClean="0"/>
              <a:t>N</a:t>
            </a:r>
            <a:r>
              <a:rPr lang="es-ES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475656" y="908720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>
                <a:sym typeface="Wingdings" pitchFamily="2" charset="2"/>
              </a:rPr>
              <a:t> </a:t>
            </a:r>
            <a:r>
              <a:rPr lang="es-ES" b="1" dirty="0" smtClean="0">
                <a:sym typeface="Wingdings" pitchFamily="2" charset="2"/>
              </a:rPr>
              <a:t>Mayor cantidad de trabajadores: </a:t>
            </a:r>
            <a:r>
              <a:rPr lang="es-ES" sz="2400" b="1" u="sng" dirty="0" smtClean="0">
                <a:solidFill>
                  <a:srgbClr val="FF0000"/>
                </a:solidFill>
                <a:sym typeface="Wingdings" pitchFamily="2" charset="2"/>
              </a:rPr>
              <a:t>PRIMER DIVIDENDO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187624" y="1628800"/>
            <a:ext cx="590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/>
              <a:t>Mayor ahorro = más capital:</a:t>
            </a:r>
            <a:r>
              <a:rPr lang="es-ES" b="1" dirty="0" smtClean="0">
                <a:sym typeface="Wingdings" pitchFamily="2" charset="2"/>
              </a:rPr>
              <a:t> </a:t>
            </a:r>
            <a:r>
              <a:rPr lang="es-ES" sz="2400" b="1" u="sng" dirty="0" smtClean="0">
                <a:solidFill>
                  <a:srgbClr val="00B050"/>
                </a:solidFill>
                <a:sym typeface="Wingdings" pitchFamily="2" charset="2"/>
              </a:rPr>
              <a:t>SEGUNDO DIVIDENDO</a:t>
            </a:r>
            <a:endParaRPr lang="es-ES" sz="2400" b="1" u="sng" dirty="0">
              <a:solidFill>
                <a:srgbClr val="00B050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5868144" y="2780928"/>
            <a:ext cx="2088232" cy="129614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611560" y="1340768"/>
            <a:ext cx="720080" cy="16561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Elipse"/>
          <p:cNvSpPr/>
          <p:nvPr/>
        </p:nvSpPr>
        <p:spPr>
          <a:xfrm>
            <a:off x="467544" y="2996952"/>
            <a:ext cx="2088232" cy="93610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81 Elipse"/>
          <p:cNvSpPr/>
          <p:nvPr/>
        </p:nvSpPr>
        <p:spPr>
          <a:xfrm>
            <a:off x="3347864" y="2780928"/>
            <a:ext cx="2088232" cy="1224136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Elipse"/>
          <p:cNvSpPr/>
          <p:nvPr/>
        </p:nvSpPr>
        <p:spPr>
          <a:xfrm>
            <a:off x="395536" y="2852936"/>
            <a:ext cx="2088232" cy="1296144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86" name="85 Conector recto"/>
          <p:cNvCxnSpPr/>
          <p:nvPr/>
        </p:nvCxnSpPr>
        <p:spPr>
          <a:xfrm>
            <a:off x="611560" y="1340768"/>
            <a:ext cx="6840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flipV="1">
            <a:off x="7020272" y="1340768"/>
            <a:ext cx="432048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flipV="1">
            <a:off x="4860032" y="2204864"/>
            <a:ext cx="216024" cy="6480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1403648" y="2204864"/>
            <a:ext cx="367240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 de flecha"/>
          <p:cNvCxnSpPr/>
          <p:nvPr/>
        </p:nvCxnSpPr>
        <p:spPr>
          <a:xfrm>
            <a:off x="1403648" y="2204864"/>
            <a:ext cx="288032" cy="720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 rot="1064271">
            <a:off x="5356135" y="967363"/>
            <a:ext cx="32932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AFRICA  ES JOVEN</a:t>
            </a:r>
            <a:endParaRPr lang="es-ES" sz="2400" dirty="0"/>
          </a:p>
        </p:txBody>
      </p:sp>
      <p:sp>
        <p:nvSpPr>
          <p:cNvPr id="26" name="25 CuadroTexto"/>
          <p:cNvSpPr txBox="1"/>
          <p:nvPr/>
        </p:nvSpPr>
        <p:spPr>
          <a:xfrm rot="1064271">
            <a:off x="5292599" y="2147624"/>
            <a:ext cx="395064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AMERICA LATINA ES MADURA</a:t>
            </a:r>
            <a:endParaRPr lang="es-ES" sz="2400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0" y="0"/>
            <a:ext cx="10548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50000"/>
                  </a:schemeClr>
                </a:solidFill>
              </a:rPr>
              <a:t>Los dos dividendos son el punto de partida  </a:t>
            </a:r>
          </a:p>
          <a:p>
            <a:endParaRPr lang="es-E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 rot="1064271">
            <a:off x="4836452" y="3227744"/>
            <a:ext cx="395064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LOS RICOS ENVEJECEN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/>
      <p:bldP spid="60435" grpId="0"/>
      <p:bldP spid="60436" grpId="0" animBg="1"/>
      <p:bldP spid="60437" grpId="0" animBg="1"/>
      <p:bldP spid="60438" grpId="0" animBg="1"/>
      <p:bldP spid="20" grpId="0"/>
      <p:bldP spid="22" grpId="0"/>
      <p:bldP spid="23" grpId="0"/>
      <p:bldP spid="25" grpId="0" animBg="1"/>
      <p:bldP spid="81" grpId="0" animBg="1"/>
      <p:bldP spid="82" grpId="0" animBg="1"/>
      <p:bldP spid="83" grpId="0" animBg="1"/>
      <p:bldP spid="24" grpId="0" animBg="1"/>
      <p:bldP spid="26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7 CuadroTexto"/>
          <p:cNvSpPr txBox="1">
            <a:spLocks noChangeArrowheads="1"/>
          </p:cNvSpPr>
          <p:nvPr/>
        </p:nvSpPr>
        <p:spPr bwMode="auto">
          <a:xfrm>
            <a:off x="0" y="188640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/>
              <a:t> Rasgos estructurales y problemas a considerar </a:t>
            </a:r>
            <a:r>
              <a:rPr lang="es-ES" sz="2400" b="1" u="sng" dirty="0" smtClean="0"/>
              <a:t> </a:t>
            </a:r>
            <a:endParaRPr lang="es-ES" sz="2400" b="1" u="sng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908720"/>
            <a:ext cx="8784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Las etapas de la transición demográfica difieren: aporte de NTA para conocer la anatomía económica de la transición 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Los países son estructuralmente distintos  Cambios demográficos similares generan resultados que pueden ser diferentes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América del Sur es rica en recursos naturales; Africa también  hay que considerar el ahorro genuino (agotamiento de RN) al pensar la interacción entre demografía y economía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Distribución del ingreso menos equitativa e informalidad laboral  restricción para explotar los dividendos y acumular de K y KH durante la transición demográfica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Estructuras impositivas y de gastos diferentes  tamaño del espacio fiscal; sustentabilidad y  redistribución fiscal difieren</a:t>
            </a:r>
          </a:p>
          <a:p>
            <a:pPr marL="800100" lvl="1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Desarrollo financiero a lo sumo emergente  problemas para el segundo dividendo y para aprovechar los flujos internacionales de capital asociados con asimetrías demográficas</a:t>
            </a:r>
          </a:p>
          <a:p>
            <a:pPr marL="342900" indent="-342900">
              <a:spcBef>
                <a:spcPct val="50000"/>
              </a:spcBef>
            </a:pPr>
            <a:r>
              <a:rPr lang="es-ES_tradnl" sz="2000" b="1" dirty="0" smtClean="0">
                <a:cs typeface="Arial" charset="0"/>
                <a:sym typeface="Wingdings" pitchFamily="2" charset="2"/>
              </a:rPr>
              <a:t> </a:t>
            </a:r>
            <a:r>
              <a:rPr lang="es-ES_tradnl" sz="2000" b="1" dirty="0">
                <a:cs typeface="Arial" charset="0"/>
                <a:sym typeface="Wingdings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2486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4482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Ejemplo (I)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Minion Pro"/>
              </a:rPr>
              <a:t>LCD y Ahorro</a:t>
            </a: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  <a:p>
            <a:pPr algn="just"/>
            <a:endParaRPr lang="es-ES" sz="3600" dirty="0" smtClean="0">
              <a:solidFill>
                <a:srgbClr val="000000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11560" y="13407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Consumo por cohorte</a:t>
            </a:r>
            <a:endParaRPr lang="es-E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496944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3347864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Ingreso laboral por cohorte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56176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Déficit de vida por cohorte</a:t>
            </a:r>
            <a:endParaRPr lang="es-ES" b="1" dirty="0"/>
          </a:p>
        </p:txBody>
      </p:sp>
      <p:sp>
        <p:nvSpPr>
          <p:cNvPr id="6" name="37 CuadroTexto"/>
          <p:cNvSpPr txBox="1">
            <a:spLocks noChangeArrowheads="1"/>
          </p:cNvSpPr>
          <p:nvPr/>
        </p:nvSpPr>
        <p:spPr bwMode="auto">
          <a:xfrm>
            <a:off x="179512" y="188640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/>
              <a:t>Un vistazo a NTA y la demografía del ahorro </a:t>
            </a:r>
            <a:r>
              <a:rPr lang="es-ES" sz="2400" b="1" u="sng" dirty="0" smtClean="0"/>
              <a:t> </a:t>
            </a:r>
            <a:endParaRPr lang="es-ES" sz="2400" b="1" u="sng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 flipV="1">
            <a:off x="4211960" y="2924944"/>
            <a:ext cx="936104" cy="32403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 flipV="1">
            <a:off x="4427984" y="2204864"/>
            <a:ext cx="1080120" cy="37444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220072" y="6021288"/>
            <a:ext cx="262578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Ingreso más alto en Brasil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53425" cy="57606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7380312" y="12687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China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6804248" y="1628800"/>
            <a:ext cx="936104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6021288"/>
            <a:ext cx="927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Brasil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4716016" y="4365104"/>
            <a:ext cx="216024" cy="15841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635896" y="404664"/>
            <a:ext cx="165618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187624" y="1196752"/>
            <a:ext cx="165618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644008" y="1196752"/>
            <a:ext cx="165618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3779912" y="404664"/>
            <a:ext cx="165618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3707904" y="13407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Corea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4355976" y="1628800"/>
            <a:ext cx="936104" cy="18722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0" y="0"/>
            <a:ext cx="87484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1F0B97"/>
                </a:solidFill>
              </a:rPr>
              <a:t>Segundo Dividendo en </a:t>
            </a:r>
            <a:r>
              <a:rPr lang="es-ES" sz="2000" b="1" dirty="0" err="1" smtClean="0">
                <a:solidFill>
                  <a:srgbClr val="1F0B97"/>
                </a:solidFill>
              </a:rPr>
              <a:t>Latam</a:t>
            </a:r>
            <a:r>
              <a:rPr lang="es-ES" sz="2000" b="1" dirty="0" smtClean="0">
                <a:solidFill>
                  <a:srgbClr val="1F0B97"/>
                </a:solidFill>
              </a:rPr>
              <a:t>:  el problema es que el ahorro es bajo </a:t>
            </a:r>
            <a:endParaRPr lang="es-ES" sz="2000" b="1" dirty="0">
              <a:solidFill>
                <a:srgbClr val="1F0B97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7788" y="1484313"/>
            <a:ext cx="49688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 de flecha"/>
          <p:cNvCxnSpPr/>
          <p:nvPr/>
        </p:nvCxnSpPr>
        <p:spPr>
          <a:xfrm flipV="1">
            <a:off x="5004048" y="5084764"/>
            <a:ext cx="1296741" cy="504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9 CuadroTexto"/>
          <p:cNvSpPr txBox="1">
            <a:spLocks noChangeArrowheads="1"/>
          </p:cNvSpPr>
          <p:nvPr/>
        </p:nvSpPr>
        <p:spPr bwMode="auto">
          <a:xfrm>
            <a:off x="2915816" y="5517232"/>
            <a:ext cx="3481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/>
              <a:t>Se abre la ventana de oportunidad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628775"/>
            <a:ext cx="35274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16 CuadroTexto"/>
          <p:cNvSpPr txBox="1">
            <a:spLocks noChangeArrowheads="1"/>
          </p:cNvSpPr>
          <p:nvPr/>
        </p:nvSpPr>
        <p:spPr bwMode="auto">
          <a:xfrm>
            <a:off x="1331913" y="908050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Ratio de sustentación</a:t>
            </a:r>
          </a:p>
        </p:txBody>
      </p:sp>
      <p:sp>
        <p:nvSpPr>
          <p:cNvPr id="13319" name="6 Rectángulo"/>
          <p:cNvSpPr>
            <a:spLocks noChangeArrowheads="1"/>
          </p:cNvSpPr>
          <p:nvPr/>
        </p:nvSpPr>
        <p:spPr bwMode="auto">
          <a:xfrm>
            <a:off x="2268538" y="1341438"/>
            <a:ext cx="63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 b="1" baseline="-25000"/>
              <a:t>t</a:t>
            </a:r>
            <a:r>
              <a:rPr lang="en-US" b="1"/>
              <a:t>/N</a:t>
            </a:r>
            <a:r>
              <a:rPr lang="en-US" b="1" baseline="-25000"/>
              <a:t>t</a:t>
            </a:r>
            <a:endParaRPr lang="es-ES"/>
          </a:p>
        </p:txBody>
      </p:sp>
      <p:sp>
        <p:nvSpPr>
          <p:cNvPr id="9" name="16 CuadroTexto"/>
          <p:cNvSpPr txBox="1">
            <a:spLocks noChangeArrowheads="1"/>
          </p:cNvSpPr>
          <p:nvPr/>
        </p:nvSpPr>
        <p:spPr bwMode="auto">
          <a:xfrm>
            <a:off x="5364088" y="1268760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Evolución PBI per cápita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874846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1F0B97"/>
                </a:solidFill>
              </a:rPr>
              <a:t>Latam no está aprovechando bien el segundo dividendo: ejemplo, proyección de Brasil en base a NTA</a:t>
            </a:r>
            <a:endParaRPr lang="es-ES" sz="2000" b="1" dirty="0">
              <a:solidFill>
                <a:srgbClr val="1F0B97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lipse"/>
          <p:cNvSpPr/>
          <p:nvPr/>
        </p:nvSpPr>
        <p:spPr>
          <a:xfrm>
            <a:off x="6876256" y="3645024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6804248" y="2780928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610</Words>
  <Application>Microsoft Office PowerPoint</Application>
  <PresentationFormat>Presentación en pantalla (4:3)</PresentationFormat>
  <Paragraphs>94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Document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71</cp:revision>
  <dcterms:created xsi:type="dcterms:W3CDTF">2016-06-14T20:20:04Z</dcterms:created>
  <dcterms:modified xsi:type="dcterms:W3CDTF">2019-05-20T11:02:37Z</dcterms:modified>
</cp:coreProperties>
</file>